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3" r:id="rId12"/>
    <p:sldId id="332" r:id="rId13"/>
    <p:sldId id="334" r:id="rId14"/>
    <p:sldId id="335" r:id="rId15"/>
    <p:sldId id="336" r:id="rId16"/>
    <p:sldId id="337" r:id="rId17"/>
    <p:sldId id="339" r:id="rId18"/>
    <p:sldId id="338" r:id="rId19"/>
    <p:sldId id="34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8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png"/><Relationship Id="rId4" Type="http://schemas.openxmlformats.org/officeDocument/2006/relationships/image" Target="../media/image19.png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9.pn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2.png"/><Relationship Id="rId4" Type="http://schemas.openxmlformats.org/officeDocument/2006/relationships/image" Target="../media/image18.png"/><Relationship Id="rId9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2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Horn's Method and </a:t>
            </a:r>
            <a:r>
              <a:rPr lang="en-CA" dirty="0" err="1" smtClean="0"/>
              <a:t>Fiducial</a:t>
            </a:r>
            <a:r>
              <a:rPr lang="en-CA" dirty="0" smtClean="0"/>
              <a:t> Localization Error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normal2D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2057400"/>
            <a:ext cx="1219099" cy="1219099"/>
          </a:xfrm>
          <a:prstGeom prst="rect">
            <a:avLst/>
          </a:prstGeom>
        </p:spPr>
      </p:pic>
      <p:pic>
        <p:nvPicPr>
          <p:cNvPr id="25" name="Picture 24" descr="anisotropic2D_2_smal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V="1">
            <a:off x="1905000" y="3962400"/>
            <a:ext cx="2438198" cy="2438198"/>
          </a:xfrm>
          <a:prstGeom prst="rect">
            <a:avLst/>
          </a:prstGeom>
        </p:spPr>
      </p:pic>
      <p:pic>
        <p:nvPicPr>
          <p:cNvPr id="24" name="Picture 23" descr="anisotropic2D_2_smal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0" y="3962400"/>
            <a:ext cx="1219099" cy="1219099"/>
          </a:xfrm>
          <a:prstGeom prst="rect">
            <a:avLst/>
          </a:prstGeom>
        </p:spPr>
      </p:pic>
      <p:pic>
        <p:nvPicPr>
          <p:cNvPr id="21" name="Picture 20" descr="anisotropic2D_sm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1981200"/>
            <a:ext cx="1828649" cy="18286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Heteroscedastic</a:t>
            </a:r>
            <a:r>
              <a:rPr lang="en-CA" dirty="0" smtClean="0"/>
              <a:t>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reality, noise in each point almost certainly comes from different distributions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478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9485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8382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71600" y="412646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4864100" y="2547938"/>
          <a:ext cx="406400" cy="585787"/>
        </p:xfrm>
        <a:graphic>
          <a:graphicData uri="http://schemas.openxmlformats.org/presentationml/2006/ole">
            <p:oleObj spid="_x0000_s155650" name="Equation" r:id="rId6" imgW="203040" imgH="253800" progId="Equation.3">
              <p:embed/>
            </p:oleObj>
          </a:graphicData>
        </a:graphic>
      </p:graphicFrame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5092700" y="4314825"/>
          <a:ext cx="406400" cy="585788"/>
        </p:xfrm>
        <a:graphic>
          <a:graphicData uri="http://schemas.openxmlformats.org/presentationml/2006/ole">
            <p:oleObj spid="_x0000_s155651" name="Equation" r:id="rId7" imgW="203040" imgH="253800" progId="Equation.3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3644900" y="4986338"/>
          <a:ext cx="381000" cy="585787"/>
        </p:xfrm>
        <a:graphic>
          <a:graphicData uri="http://schemas.openxmlformats.org/presentationml/2006/ole">
            <p:oleObj spid="_x0000_s155652" name="Equation" r:id="rId8" imgW="190440" imgH="25380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3505200" y="2409825"/>
          <a:ext cx="381000" cy="585788"/>
        </p:xfrm>
        <a:graphic>
          <a:graphicData uri="http://schemas.openxmlformats.org/presentationml/2006/ole">
            <p:oleObj spid="_x0000_s155653" name="Equation" r:id="rId9" imgW="190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nisotropic2D_2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1905000" y="1447800"/>
            <a:ext cx="2438198" cy="2438198"/>
          </a:xfrm>
          <a:prstGeom prst="rect">
            <a:avLst/>
          </a:prstGeom>
        </p:spPr>
      </p:pic>
      <p:pic>
        <p:nvPicPr>
          <p:cNvPr id="26" name="Picture 25" descr="normal2D_smal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4600" y="4572000"/>
            <a:ext cx="1219099" cy="1219099"/>
          </a:xfrm>
          <a:prstGeom prst="rect">
            <a:avLst/>
          </a:prstGeom>
        </p:spPr>
      </p:pic>
      <p:pic>
        <p:nvPicPr>
          <p:cNvPr id="24" name="Picture 23" descr="anisotropic2D_2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286000"/>
            <a:ext cx="1219099" cy="1219099"/>
          </a:xfrm>
          <a:prstGeom prst="rect">
            <a:avLst/>
          </a:prstGeom>
        </p:spPr>
      </p:pic>
      <p:pic>
        <p:nvPicPr>
          <p:cNvPr id="21" name="Picture 20" descr="anisotropic2D_sm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29351" y="3657751"/>
            <a:ext cx="1828649" cy="18286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Heteroscedastic</a:t>
            </a:r>
            <a:r>
              <a:rPr lang="en-CA" dirty="0" smtClean="0"/>
              <a:t>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furthermore, both sets of measured points almost certainly contain noise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391401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892132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6781801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15201" y="411479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4864100" y="2576513"/>
          <a:ext cx="406400" cy="527050"/>
        </p:xfrm>
        <a:graphic>
          <a:graphicData uri="http://schemas.openxmlformats.org/presentationml/2006/ole">
            <p:oleObj spid="_x0000_s156674" name="Equation" r:id="rId6" imgW="203040" imgH="228600" progId="Equation.3">
              <p:embed/>
            </p:oleObj>
          </a:graphicData>
        </a:graphic>
      </p:graphicFrame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5105400" y="4329113"/>
          <a:ext cx="381000" cy="557212"/>
        </p:xfrm>
        <a:graphic>
          <a:graphicData uri="http://schemas.openxmlformats.org/presentationml/2006/ole">
            <p:oleObj spid="_x0000_s156675" name="Equation" r:id="rId7" imgW="190440" imgH="241200" progId="Equation.3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3632200" y="5014913"/>
          <a:ext cx="406400" cy="527050"/>
        </p:xfrm>
        <a:graphic>
          <a:graphicData uri="http://schemas.openxmlformats.org/presentationml/2006/ole">
            <p:oleObj spid="_x0000_s156676" name="Equation" r:id="rId8" imgW="203040" imgH="22860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3492500" y="2424113"/>
          <a:ext cx="406400" cy="557212"/>
        </p:xfrm>
        <a:graphic>
          <a:graphicData uri="http://schemas.openxmlformats.org/presentationml/2006/ole">
            <p:oleObj spid="_x0000_s156677" name="Equation" r:id="rId9" imgW="2030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Heteroscedastic</a:t>
            </a:r>
            <a:r>
              <a:rPr lang="en-CA" dirty="0" smtClean="0"/>
              <a:t>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Estimation of nonlinear errors-in-variables models for computer vision applications.</a:t>
            </a:r>
            <a:r>
              <a:rPr lang="en-US" dirty="0" smtClean="0"/>
              <a:t> </a:t>
            </a:r>
            <a:r>
              <a:rPr lang="en-US" i="1" dirty="0" smtClean="0"/>
              <a:t>IEEE Trans. Pattern Anal. Machine </a:t>
            </a:r>
            <a:r>
              <a:rPr lang="en-US" i="1" dirty="0" err="1" smtClean="0"/>
              <a:t>Intell</a:t>
            </a:r>
            <a:r>
              <a:rPr lang="en-US" i="1" dirty="0" smtClean="0"/>
              <a:t>. , 28, 1537-1552, 2006.</a:t>
            </a:r>
            <a:r>
              <a:rPr lang="en-US" dirty="0" smtClean="0"/>
              <a:t> </a:t>
            </a:r>
          </a:p>
          <a:p>
            <a:r>
              <a:rPr lang="en-CA" dirty="0" smtClean="0"/>
              <a:t>arguably better is </a:t>
            </a:r>
            <a:r>
              <a:rPr lang="en-CA" dirty="0" err="1" smtClean="0"/>
              <a:t>Matei's</a:t>
            </a:r>
            <a:r>
              <a:rPr lang="en-CA" dirty="0" smtClean="0"/>
              <a:t> PhD dissertation</a:t>
            </a:r>
          </a:p>
          <a:p>
            <a:pPr lvl="1"/>
            <a:r>
              <a:rPr lang="en-US" sz="2000" dirty="0" smtClean="0"/>
              <a:t>http://coewww.rutgers.edu/riul/research/theses/abstract/matei_thesis.html</a:t>
            </a:r>
          </a:p>
          <a:p>
            <a:pPr lvl="2"/>
            <a:r>
              <a:rPr lang="en-CA" dirty="0" smtClean="0"/>
              <a:t>ellipse fitting</a:t>
            </a:r>
          </a:p>
          <a:p>
            <a:pPr lvl="2"/>
            <a:r>
              <a:rPr lang="en-CA" dirty="0" smtClean="0"/>
              <a:t>fundamental matrix estimation</a:t>
            </a:r>
          </a:p>
          <a:p>
            <a:pPr lvl="2"/>
            <a:r>
              <a:rPr lang="en-CA" dirty="0" smtClean="0"/>
              <a:t>absolute orientation estimation</a:t>
            </a:r>
          </a:p>
          <a:p>
            <a:pPr lvl="2"/>
            <a:r>
              <a:rPr lang="en-CA" dirty="0" smtClean="0"/>
              <a:t>camera calibration</a:t>
            </a:r>
          </a:p>
          <a:p>
            <a:pPr lvl="2"/>
            <a:r>
              <a:rPr lang="en-CA" dirty="0" smtClean="0"/>
              <a:t>trifocal tensor estimation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HEIV Algorithm for Absolute Orientation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Compute the matrices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(one for each registration point) from the original noisy measurements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Compute the </a:t>
            </a:r>
            <a:r>
              <a:rPr lang="en-CA" dirty="0" err="1" smtClean="0"/>
              <a:t>covariances</a:t>
            </a:r>
            <a:r>
              <a:rPr lang="en-CA" dirty="0" smtClean="0"/>
              <a:t> of the carriers.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Use Horn's method to obtain an estimate of the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Use the HEIV algorithm to obtain an estimate of the quaternion (encodes rotation) and intercept (encodes the translation)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Recover the rotation matrix (from the quaternion) and the translation (from the intercept)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Shape-based Registration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4" descr="w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475" y="152400"/>
            <a:ext cx="8145463" cy="610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20"/>
          <p:cNvSpPr>
            <a:spLocks noChangeArrowheads="1"/>
          </p:cNvSpPr>
          <p:nvPr/>
        </p:nvSpPr>
        <p:spPr bwMode="auto">
          <a:xfrm rot="4135146">
            <a:off x="2476500" y="1873250"/>
            <a:ext cx="2590800" cy="76200"/>
          </a:xfrm>
          <a:prstGeom prst="homePlate">
            <a:avLst>
              <a:gd name="adj" fmla="val 39588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 rot="5400000">
            <a:off x="3238500" y="2025650"/>
            <a:ext cx="2590800" cy="76200"/>
          </a:xfrm>
          <a:prstGeom prst="homePlate">
            <a:avLst>
              <a:gd name="adj" fmla="val 39588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22"/>
          <p:cNvSpPr>
            <a:spLocks noChangeArrowheads="1"/>
          </p:cNvSpPr>
          <p:nvPr/>
        </p:nvSpPr>
        <p:spPr bwMode="auto">
          <a:xfrm rot="6981537">
            <a:off x="4000500" y="2101850"/>
            <a:ext cx="2590800" cy="76200"/>
          </a:xfrm>
          <a:prstGeom prst="homePlate">
            <a:avLst>
              <a:gd name="adj" fmla="val 39588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52400" y="3200400"/>
            <a:ext cx="8839200" cy="32766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rotation and translation that best matches</a:t>
            </a:r>
            <a:b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(registers) the points to the surface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batch process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many points?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are the best points?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do you improve a registration?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good is the registration?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3970337" y="228600"/>
            <a:ext cx="1600200" cy="2860675"/>
            <a:chOff x="2376" y="358"/>
            <a:chExt cx="1008" cy="1802"/>
          </a:xfrm>
        </p:grpSpPr>
        <p:pic>
          <p:nvPicPr>
            <p:cNvPr id="7" name="Picture 9" descr="bone"/>
            <p:cNvPicPr>
              <a:picLocks noChangeAspect="1" noChangeArrowheads="1"/>
            </p:cNvPicPr>
            <p:nvPr/>
          </p:nvPicPr>
          <p:blipFill>
            <a:blip r:embed="rId2" cstate="print"/>
            <a:srcRect l="23363" r="20699"/>
            <a:stretch>
              <a:fillRect/>
            </a:stretch>
          </p:blipFill>
          <p:spPr bwMode="auto">
            <a:xfrm>
              <a:off x="2376" y="358"/>
              <a:ext cx="1008" cy="1802"/>
            </a:xfrm>
            <a:prstGeom prst="rect">
              <a:avLst/>
            </a:prstGeom>
            <a:noFill/>
          </p:spPr>
        </p:pic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2475" y="1833"/>
              <a:ext cx="81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C0C0C0"/>
                  </a:solidFill>
                  <a:latin typeface="Tahoma" pitchFamily="34" charset="0"/>
                </a:rPr>
                <a:t>model</a:t>
              </a:r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6599237" y="2701925"/>
            <a:ext cx="2011363" cy="2860675"/>
            <a:chOff x="4032" y="358"/>
            <a:chExt cx="1267" cy="1802"/>
          </a:xfrm>
        </p:grpSpPr>
        <p:pic>
          <p:nvPicPr>
            <p:cNvPr id="10" name="Picture 10" descr="reg"/>
            <p:cNvPicPr>
              <a:picLocks noChangeAspect="1" noChangeArrowheads="1"/>
            </p:cNvPicPr>
            <p:nvPr/>
          </p:nvPicPr>
          <p:blipFill>
            <a:blip r:embed="rId3" cstate="print"/>
            <a:srcRect l="23973" r="22752"/>
            <a:stretch>
              <a:fillRect/>
            </a:stretch>
          </p:blipFill>
          <p:spPr bwMode="auto">
            <a:xfrm>
              <a:off x="4176" y="358"/>
              <a:ext cx="960" cy="1802"/>
            </a:xfrm>
            <a:prstGeom prst="rect">
              <a:avLst/>
            </a:prstGeom>
            <a:noFill/>
          </p:spPr>
        </p:pic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4032" y="1833"/>
              <a:ext cx="126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9999FF"/>
                  </a:solidFill>
                  <a:latin typeface="Tahoma" pitchFamily="34" charset="0"/>
                </a:rPr>
                <a:t>registered</a:t>
              </a:r>
            </a:p>
          </p:txBody>
        </p:sp>
      </p:grpSp>
      <p:grpSp>
        <p:nvGrpSpPr>
          <p:cNvPr id="12" name="Group 23"/>
          <p:cNvGrpSpPr>
            <a:grpSpLocks/>
          </p:cNvGrpSpPr>
          <p:nvPr/>
        </p:nvGrpSpPr>
        <p:grpSpPr bwMode="auto">
          <a:xfrm>
            <a:off x="723900" y="228600"/>
            <a:ext cx="2674937" cy="2860675"/>
            <a:chOff x="331" y="358"/>
            <a:chExt cx="1685" cy="1802"/>
          </a:xfrm>
        </p:grpSpPr>
        <p:grpSp>
          <p:nvGrpSpPr>
            <p:cNvPr id="13" name="Group 13"/>
            <p:cNvGrpSpPr>
              <a:grpSpLocks/>
            </p:cNvGrpSpPr>
            <p:nvPr/>
          </p:nvGrpSpPr>
          <p:grpSpPr bwMode="auto">
            <a:xfrm>
              <a:off x="331" y="358"/>
              <a:ext cx="1685" cy="1802"/>
              <a:chOff x="624" y="358"/>
              <a:chExt cx="1685" cy="1802"/>
            </a:xfrm>
          </p:grpSpPr>
          <p:pic>
            <p:nvPicPr>
              <p:cNvPr id="15" name="Picture 8" descr="points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20088" r="21310"/>
              <a:stretch>
                <a:fillRect/>
              </a:stretch>
            </p:blipFill>
            <p:spPr bwMode="auto">
              <a:xfrm>
                <a:off x="960" y="358"/>
                <a:ext cx="1056" cy="1802"/>
              </a:xfrm>
              <a:prstGeom prst="rect">
                <a:avLst/>
              </a:prstGeom>
              <a:noFill/>
            </p:spPr>
          </p:pic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624" y="1833"/>
                <a:ext cx="168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FF0000"/>
                    </a:solidFill>
                    <a:latin typeface="Tahoma" pitchFamily="34" charset="0"/>
                  </a:rPr>
                  <a:t>patient points</a:t>
                </a:r>
              </a:p>
            </p:txBody>
          </p:sp>
        </p:grp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528" y="384"/>
              <a:ext cx="131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 dirty="0" err="1" smtClean="0">
                  <a:solidFill>
                    <a:srgbClr val="FF0000"/>
                  </a:solidFill>
                </a:rPr>
                <a:t>P</a:t>
              </a:r>
              <a:r>
                <a:rPr lang="en-US" sz="3200" i="1" baseline="-25000" dirty="0" err="1" smtClean="0">
                  <a:solidFill>
                    <a:srgbClr val="FF0000"/>
                  </a:solidFill>
                </a:rPr>
                <a:t>n</a:t>
              </a:r>
              <a:r>
                <a:rPr lang="en-US" sz="3200" dirty="0" smtClean="0">
                  <a:solidFill>
                    <a:srgbClr val="FF0000"/>
                  </a:solidFill>
                </a:rPr>
                <a:t> </a:t>
              </a:r>
              <a:r>
                <a:rPr lang="en-US" sz="3200" dirty="0">
                  <a:solidFill>
                    <a:srgbClr val="FF0000"/>
                  </a:solidFill>
                </a:rPr>
                <a:t>= </a:t>
              </a:r>
              <a:r>
                <a:rPr lang="en-US" sz="3200" b="1" dirty="0" smtClean="0">
                  <a:solidFill>
                    <a:srgbClr val="FF0000"/>
                  </a:solidFill>
                </a:rPr>
                <a:t>{p</a:t>
              </a:r>
              <a:r>
                <a:rPr lang="en-US" sz="3200" i="1" baseline="-25000" dirty="0" smtClean="0">
                  <a:solidFill>
                    <a:srgbClr val="FF0000"/>
                  </a:solidFill>
                </a:rPr>
                <a:t>i=1</a:t>
              </a:r>
              <a:r>
                <a:rPr lang="en-US" sz="3200" i="1" baseline="-25000" dirty="0">
                  <a:solidFill>
                    <a:srgbClr val="FF0000"/>
                  </a:solidFill>
                </a:rPr>
                <a:t>..n</a:t>
              </a:r>
              <a:r>
                <a:rPr lang="en-US" sz="3200" dirty="0">
                  <a:solidFill>
                    <a:srgbClr val="FF0000"/>
                  </a:solidFill>
                </a:rPr>
                <a:t>}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V="1">
            <a:off x="884237" y="2174875"/>
            <a:ext cx="838200" cy="635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384968" y="1682750"/>
            <a:ext cx="997746" cy="7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274637" y="2181227"/>
            <a:ext cx="609600" cy="60324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8037" y="2262743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989637" y="2174875"/>
            <a:ext cx="838200" cy="635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5490368" y="1682750"/>
            <a:ext cx="997746" cy="7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5380037" y="2181227"/>
            <a:ext cx="609600" cy="60324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13437" y="2262743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Relationship to Absolute Orientation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notice that the shape registration problem is similar to the absolute orientation problem</a:t>
            </a:r>
          </a:p>
          <a:p>
            <a:pPr lvl="1"/>
            <a:r>
              <a:rPr lang="en-CA" dirty="0" smtClean="0"/>
              <a:t>the important difference is that we do not know the point correspondences</a:t>
            </a:r>
          </a:p>
          <a:p>
            <a:pPr lvl="2"/>
            <a:r>
              <a:rPr lang="en-CA" dirty="0" smtClean="0"/>
              <a:t>i.e., we do not know which surface point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corresponds to registration point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dirty="0" smtClean="0"/>
              <a:t>if we did know the correspondences then the problem is solved; just use any solution to the absolute orientation problem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ICP Algorithm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iterated closest point algorithm</a:t>
            </a:r>
          </a:p>
          <a:p>
            <a:pPr lvl="1"/>
            <a:r>
              <a:rPr lang="en-CA" dirty="0" err="1" smtClean="0"/>
              <a:t>Besl</a:t>
            </a:r>
            <a:r>
              <a:rPr lang="en-CA" dirty="0" smtClean="0"/>
              <a:t> and McKay. IEEE Transactions on Pattern Analysis and Machine Intelligence, vol. 14, no. 2, Feb 1992.</a:t>
            </a:r>
          </a:p>
          <a:p>
            <a:pPr lvl="1"/>
            <a:r>
              <a:rPr lang="en-CA" dirty="0" smtClean="0"/>
              <a:t>solves for the rotation and translation that best aligns a set of points to a surface</a:t>
            </a:r>
          </a:p>
          <a:p>
            <a:pPr lvl="2"/>
            <a:r>
              <a:rPr lang="en-CA" dirty="0" smtClean="0"/>
              <a:t>surface can have any representation that allows for a point-to-surface distance computation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ICP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Find an initial guess for the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translation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Apply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obtain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For k = 1, 2, ....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Find the points on the surface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closest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Use Horn's method to match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dirty="0" smtClean="0"/>
              <a:t>; this yields the new estimate for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Apply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obtain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Compute the mean squared error 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Until                    for some threshold value </a:t>
            </a:r>
            <a:endParaRPr lang="en-US" dirty="0"/>
          </a:p>
        </p:txBody>
      </p:sp>
      <p:graphicFrame>
        <p:nvGraphicFramePr>
          <p:cNvPr id="157698" name="Object 2"/>
          <p:cNvGraphicFramePr>
            <a:graphicFrameLocks noChangeAspect="1"/>
          </p:cNvGraphicFramePr>
          <p:nvPr/>
        </p:nvGraphicFramePr>
        <p:xfrm>
          <a:off x="3390900" y="4260850"/>
          <a:ext cx="2362200" cy="996950"/>
        </p:xfrm>
        <a:graphic>
          <a:graphicData uri="http://schemas.openxmlformats.org/presentationml/2006/ole">
            <p:oleObj spid="_x0000_s157698" name="Equation" r:id="rId3" imgW="1180800" imgH="431640" progId="Equation.3">
              <p:embed/>
            </p:oleObj>
          </a:graphicData>
        </a:graphic>
      </p:graphicFrame>
      <p:graphicFrame>
        <p:nvGraphicFramePr>
          <p:cNvPr id="157699" name="Object 2"/>
          <p:cNvGraphicFramePr>
            <a:graphicFrameLocks noChangeAspect="1"/>
          </p:cNvGraphicFramePr>
          <p:nvPr/>
        </p:nvGraphicFramePr>
        <p:xfrm>
          <a:off x="1574800" y="5334000"/>
          <a:ext cx="1549400" cy="527050"/>
        </p:xfrm>
        <a:graphic>
          <a:graphicData uri="http://schemas.openxmlformats.org/presentationml/2006/ole">
            <p:oleObj spid="_x0000_s157699" name="Equation" r:id="rId4" imgW="774360" imgH="228600" progId="Equation.3">
              <p:embed/>
            </p:oleObj>
          </a:graphicData>
        </a:graphic>
      </p:graphicFrame>
      <p:graphicFrame>
        <p:nvGraphicFramePr>
          <p:cNvPr id="157700" name="Object 2"/>
          <p:cNvGraphicFramePr>
            <a:graphicFrameLocks noChangeAspect="1"/>
          </p:cNvGraphicFramePr>
          <p:nvPr/>
        </p:nvGraphicFramePr>
        <p:xfrm>
          <a:off x="6705600" y="5435600"/>
          <a:ext cx="254000" cy="322263"/>
        </p:xfrm>
        <a:graphic>
          <a:graphicData uri="http://schemas.openxmlformats.org/presentationml/2006/ole">
            <p:oleObj spid="_x0000_s157700" name="Equation" r:id="rId5" imgW="126720" imgH="1396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horn_isotrop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1600200"/>
            <a:ext cx="4572000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Horn's method (and all other ordinary least-squares methods) is optimal when FLE is identical and isotropic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478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9485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8382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71600" y="412646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391401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892132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6781801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15201" y="411479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4876800" y="2590800"/>
          <a:ext cx="381000" cy="498475"/>
        </p:xfrm>
        <a:graphic>
          <a:graphicData uri="http://schemas.openxmlformats.org/presentationml/2006/ole">
            <p:oleObj spid="_x0000_s153602" name="Equation" r:id="rId4" imgW="190440" imgH="215640" progId="Equation.3">
              <p:embed/>
            </p:oleObj>
          </a:graphicData>
        </a:graphic>
      </p:graphicFrame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5105400" y="4343400"/>
          <a:ext cx="381000" cy="527050"/>
        </p:xfrm>
        <a:graphic>
          <a:graphicData uri="http://schemas.openxmlformats.org/presentationml/2006/ole">
            <p:oleObj spid="_x0000_s153603" name="Equation" r:id="rId5" imgW="190440" imgH="228600" progId="Equation.3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3657600" y="5029200"/>
          <a:ext cx="355600" cy="498475"/>
        </p:xfrm>
        <a:graphic>
          <a:graphicData uri="http://schemas.openxmlformats.org/presentationml/2006/ole">
            <p:oleObj spid="_x0000_s153604" name="Equation" r:id="rId6" imgW="177480" imgH="21564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3505200" y="2438400"/>
          <a:ext cx="381000" cy="527050"/>
        </p:xfrm>
        <a:graphic>
          <a:graphicData uri="http://schemas.openxmlformats.org/presentationml/2006/ole">
            <p:oleObj spid="_x0000_s153605" name="Equation" r:id="rId7" imgW="1904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anisotropic2D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4343400"/>
            <a:ext cx="1828649" cy="1828649"/>
          </a:xfrm>
          <a:prstGeom prst="rect">
            <a:avLst/>
          </a:prstGeom>
        </p:spPr>
      </p:pic>
      <p:pic>
        <p:nvPicPr>
          <p:cNvPr id="22" name="Picture 21" descr="anisotropic2D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1752600"/>
            <a:ext cx="1828649" cy="1828649"/>
          </a:xfrm>
          <a:prstGeom prst="rect">
            <a:avLst/>
          </a:prstGeom>
        </p:spPr>
      </p:pic>
      <p:pic>
        <p:nvPicPr>
          <p:cNvPr id="21" name="Picture 20" descr="anisotropic2D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1981200"/>
            <a:ext cx="1828649" cy="1828649"/>
          </a:xfrm>
          <a:prstGeom prst="rect">
            <a:avLst/>
          </a:prstGeom>
        </p:spPr>
      </p:pic>
      <p:pic>
        <p:nvPicPr>
          <p:cNvPr id="20" name="Picture 19" descr="anisotropic2D_smal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3657600"/>
            <a:ext cx="1828649" cy="18286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Anisotropic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most optical tracking systems, measurement error is largest along the viewing direction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478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9485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8382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71600" y="412646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391401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892132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6781801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15201" y="411479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4864100" y="2547938"/>
          <a:ext cx="406400" cy="585787"/>
        </p:xfrm>
        <a:graphic>
          <a:graphicData uri="http://schemas.openxmlformats.org/presentationml/2006/ole">
            <p:oleObj spid="_x0000_s154626" name="Equation" r:id="rId4" imgW="203040" imgH="253800" progId="Equation.3">
              <p:embed/>
            </p:oleObj>
          </a:graphicData>
        </a:graphic>
      </p:graphicFrame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5092700" y="4314825"/>
          <a:ext cx="406400" cy="585788"/>
        </p:xfrm>
        <a:graphic>
          <a:graphicData uri="http://schemas.openxmlformats.org/presentationml/2006/ole">
            <p:oleObj spid="_x0000_s154627" name="Equation" r:id="rId5" imgW="203040" imgH="253800" progId="Equation.3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3644900" y="4986338"/>
          <a:ext cx="381000" cy="585787"/>
        </p:xfrm>
        <a:graphic>
          <a:graphicData uri="http://schemas.openxmlformats.org/presentationml/2006/ole">
            <p:oleObj spid="_x0000_s154628" name="Equation" r:id="rId6" imgW="190440" imgH="25380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3505200" y="2409825"/>
          <a:ext cx="381000" cy="585788"/>
        </p:xfrm>
        <a:graphic>
          <a:graphicData uri="http://schemas.openxmlformats.org/presentationml/2006/ole">
            <p:oleObj spid="_x0000_s154629" name="Equation" r:id="rId7" imgW="190440" imgH="253800" progId="Equation.3">
              <p:embed/>
            </p:oleObj>
          </a:graphicData>
        </a:graphic>
      </p:graphicFrame>
      <p:graphicFrame>
        <p:nvGraphicFramePr>
          <p:cNvPr id="154630" name="Object 6"/>
          <p:cNvGraphicFramePr>
            <a:graphicFrameLocks noChangeAspect="1"/>
          </p:cNvGraphicFramePr>
          <p:nvPr/>
        </p:nvGraphicFramePr>
        <p:xfrm>
          <a:off x="1295400" y="2473325"/>
          <a:ext cx="304800" cy="498475"/>
        </p:xfrm>
        <a:graphic>
          <a:graphicData uri="http://schemas.openxmlformats.org/presentationml/2006/ole">
            <p:oleObj spid="_x0000_s154630" name="Equation" r:id="rId8" imgW="15228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Anisotropic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what happens if the DRB rotates about x-axis?</a:t>
            </a:r>
            <a:endParaRPr lang="en-US" dirty="0"/>
          </a:p>
        </p:txBody>
      </p:sp>
      <p:pic>
        <p:nvPicPr>
          <p:cNvPr id="7" name="Picture 29" descr="camera"/>
          <p:cNvPicPr>
            <a:picLocks noChangeAspect="1" noChangeArrowheads="1"/>
          </p:cNvPicPr>
          <p:nvPr/>
        </p:nvPicPr>
        <p:blipFill>
          <a:blip r:embed="rId2" cstate="print"/>
          <a:srcRect t="20000" b="20000"/>
          <a:stretch>
            <a:fillRect/>
          </a:stretch>
        </p:blipFill>
        <p:spPr bwMode="auto">
          <a:xfrm>
            <a:off x="304800" y="2362200"/>
            <a:ext cx="7772400" cy="1749063"/>
          </a:xfrm>
          <a:prstGeom prst="rect">
            <a:avLst/>
          </a:prstGeom>
          <a:noFill/>
        </p:spPr>
      </p:pic>
      <p:sp>
        <p:nvSpPr>
          <p:cNvPr id="8" name="AutoShape 36"/>
          <p:cNvSpPr>
            <a:spLocks noChangeArrowheads="1"/>
          </p:cNvSpPr>
          <p:nvPr/>
        </p:nvSpPr>
        <p:spPr bwMode="auto">
          <a:xfrm rot="20698782" flipH="1">
            <a:off x="6652978" y="1929619"/>
            <a:ext cx="816229" cy="289561"/>
          </a:xfrm>
          <a:prstGeom prst="curvedDownArrow">
            <a:avLst>
              <a:gd name="adj1" fmla="val 46667"/>
              <a:gd name="adj2" fmla="val 93333"/>
              <a:gd name="adj3" fmla="val 33333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Isotropic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TRE independent of rotation for isotropic noise</a:t>
            </a:r>
            <a:endParaRPr lang="en-US" dirty="0"/>
          </a:p>
        </p:txBody>
      </p:sp>
      <p:pic>
        <p:nvPicPr>
          <p:cNvPr id="7" name="Picture 61" descr="miccai_tre_s1_cr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8090" y="1600200"/>
            <a:ext cx="6087819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Anisotropic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TRE strongly dependent of rotation for anisotropic noise</a:t>
            </a:r>
            <a:endParaRPr lang="en-US" dirty="0"/>
          </a:p>
        </p:txBody>
      </p:sp>
      <p:pic>
        <p:nvPicPr>
          <p:cNvPr id="8" name="Picture 65" descr="miccai_tre_s5_cr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8090" y="1676400"/>
            <a:ext cx="6087819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Why the Peak in TRE?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because rotational component of TRE</a:t>
            </a:r>
            <a:r>
              <a:rPr lang="en-CA" baseline="-25000" dirty="0" smtClean="0"/>
              <a:t>RMS</a:t>
            </a:r>
            <a:r>
              <a:rPr lang="en-CA" dirty="0" smtClean="0"/>
              <a:t> is maximized when DRB faces the tracking camera</a:t>
            </a:r>
          </a:p>
        </p:txBody>
      </p:sp>
      <p:pic>
        <p:nvPicPr>
          <p:cNvPr id="8" name="Picture 76" descr="stylus_per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5083175" cy="3811588"/>
          </a:xfrm>
          <a:prstGeom prst="rect">
            <a:avLst/>
          </a:prstGeom>
          <a:noFill/>
        </p:spPr>
      </p:pic>
      <p:sp>
        <p:nvSpPr>
          <p:cNvPr id="9" name="Arc 83"/>
          <p:cNvSpPr>
            <a:spLocks/>
          </p:cNvSpPr>
          <p:nvPr/>
        </p:nvSpPr>
        <p:spPr bwMode="auto">
          <a:xfrm rot="2610930" flipV="1">
            <a:off x="4267200" y="5155308"/>
            <a:ext cx="6096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stealth" w="med" len="sm"/>
            <a:tailEnd type="stealth" w="med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Why the Peak in TRE?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and minimized when the DRB is perpendicular to the tracking camera</a:t>
            </a:r>
            <a:endParaRPr lang="en-US" dirty="0"/>
          </a:p>
        </p:txBody>
      </p:sp>
      <p:pic>
        <p:nvPicPr>
          <p:cNvPr id="7" name="Picture 75" descr="stylus_pa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0412" y="1523206"/>
            <a:ext cx="5083175" cy="3811588"/>
          </a:xfrm>
          <a:prstGeom prst="rect">
            <a:avLst/>
          </a:prstGeom>
          <a:noFill/>
        </p:spPr>
      </p:pic>
      <p:sp>
        <p:nvSpPr>
          <p:cNvPr id="8" name="Arc 84"/>
          <p:cNvSpPr>
            <a:spLocks/>
          </p:cNvSpPr>
          <p:nvPr/>
        </p:nvSpPr>
        <p:spPr bwMode="auto">
          <a:xfrm rot="8244597" flipV="1">
            <a:off x="2109793" y="3305175"/>
            <a:ext cx="238125" cy="2476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stealth" w="med" len="sm"/>
            <a:tailEnd type="stealth" w="med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Observed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paradoxically, this </a:t>
            </a:r>
            <a:r>
              <a:rPr lang="en-CA" dirty="0" err="1" smtClean="0"/>
              <a:t>behavior</a:t>
            </a:r>
            <a:r>
              <a:rPr lang="en-CA" dirty="0" smtClean="0"/>
              <a:t> is exactly the opposite of what is observed in practice</a:t>
            </a:r>
          </a:p>
          <a:p>
            <a:pPr lvl="1"/>
            <a:r>
              <a:rPr lang="en-CA" dirty="0" smtClean="0"/>
              <a:t>TRE is typically worse when the DRB is rotated away from the camera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2188</TotalTime>
  <Words>600</Words>
  <Application>Microsoft Office PowerPoint</Application>
  <PresentationFormat>On-screen Show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Origin</vt:lpstr>
      <vt:lpstr>Equation</vt:lpstr>
      <vt:lpstr>Day 07</vt:lpstr>
      <vt:lpstr>Horn's Method and FLE</vt:lpstr>
      <vt:lpstr>Anisotropic FLE</vt:lpstr>
      <vt:lpstr>Anisotropic FLE</vt:lpstr>
      <vt:lpstr>Isotropic FLE</vt:lpstr>
      <vt:lpstr>Anisotropic FLE</vt:lpstr>
      <vt:lpstr>Why the Peak in TRE?</vt:lpstr>
      <vt:lpstr>Why the Peak in TRE?</vt:lpstr>
      <vt:lpstr>Observed TRE</vt:lpstr>
      <vt:lpstr>Heteroscedastic FLE</vt:lpstr>
      <vt:lpstr>Heteroscedastic FLE</vt:lpstr>
      <vt:lpstr>Heteroscedastic FLE</vt:lpstr>
      <vt:lpstr>HEIV Algorithm for Absolute Orientation</vt:lpstr>
      <vt:lpstr>Day 07</vt:lpstr>
      <vt:lpstr>Slide 15</vt:lpstr>
      <vt:lpstr>Slide 16</vt:lpstr>
      <vt:lpstr>Relationship to Absolute Orientation</vt:lpstr>
      <vt:lpstr>ICP Algorithm</vt:lpstr>
      <vt:lpstr>ICP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28</cp:revision>
  <dcterms:created xsi:type="dcterms:W3CDTF">2011-01-07T01:27:12Z</dcterms:created>
  <dcterms:modified xsi:type="dcterms:W3CDTF">2011-01-30T21:10:18Z</dcterms:modified>
</cp:coreProperties>
</file>